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ti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71" r:id="rId3"/>
    <p:sldId id="272" r:id="rId4"/>
    <p:sldId id="276" r:id="rId5"/>
    <p:sldId id="274" r:id="rId6"/>
    <p:sldId id="273" r:id="rId7"/>
    <p:sldId id="284" r:id="rId8"/>
  </p:sldIdLst>
  <p:sldSz cx="43891200" cy="10972800"/>
  <p:notesSz cx="7315200" cy="9601200"/>
  <p:defaultTextStyle>
    <a:defPPr>
      <a:defRPr lang="es-E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675">
          <p15:clr>
            <a:srgbClr val="A4A3A4"/>
          </p15:clr>
        </p15:guide>
        <p15:guide id="2" orient="horz" pos="1739">
          <p15:clr>
            <a:srgbClr val="A4A3A4"/>
          </p15:clr>
        </p15:guide>
        <p15:guide id="3" orient="horz" pos="2238">
          <p15:clr>
            <a:srgbClr val="A4A3A4"/>
          </p15:clr>
        </p15:guide>
        <p15:guide id="4" orient="horz" pos="2147">
          <p15:clr>
            <a:srgbClr val="A4A3A4"/>
          </p15:clr>
        </p15:guide>
        <p15:guide id="5" pos="26603">
          <p15:clr>
            <a:srgbClr val="A4A3A4"/>
          </p15:clr>
        </p15:guide>
        <p15:guide id="6" pos="1044">
          <p15:clr>
            <a:srgbClr val="A4A3A4"/>
          </p15:clr>
        </p15:guide>
        <p15:guide id="7" pos="8867">
          <p15:clr>
            <a:srgbClr val="A4A3A4"/>
          </p15:clr>
        </p15:guide>
        <p15:guide id="8" pos="9901">
          <p15:clr>
            <a:srgbClr val="A4A3A4"/>
          </p15:clr>
        </p15:guide>
        <p15:guide id="9" pos="17745">
          <p15:clr>
            <a:srgbClr val="A4A3A4"/>
          </p15:clr>
        </p15:guide>
        <p15:guide id="10" pos="187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A5B5D"/>
    <a:srgbClr val="A9CB27"/>
    <a:srgbClr val="139590"/>
    <a:srgbClr val="338CBC"/>
    <a:srgbClr val="115375"/>
    <a:srgbClr val="56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>
        <p:scale>
          <a:sx n="25" d="100"/>
          <a:sy n="25" d="100"/>
        </p:scale>
        <p:origin x="-536" y="-1496"/>
      </p:cViewPr>
      <p:guideLst>
        <p:guide orient="horz" pos="6675"/>
        <p:guide orient="horz" pos="1739"/>
        <p:guide orient="horz" pos="2238"/>
        <p:guide orient="horz" pos="2147"/>
        <p:guide pos="26603"/>
        <p:guide pos="1044"/>
        <p:guide pos="8867"/>
        <p:guide pos="9901"/>
        <p:guide pos="17745"/>
        <p:guide pos="187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C309-7D9B-4C78-8214-418F71990C5B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C0DE5-6559-4072-81C2-67E888D83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4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25842AB-8FBF-7C40-B50F-6AD85FAA2267}" type="datetimeFigureOut">
              <a:t>3/19/16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3543300" y="720725"/>
            <a:ext cx="14400213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EBFB62-74FA-4542-ADA3-9568D4D17102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2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BFB62-74FA-4542-ADA3-9568D4D17102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093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91840" y="3408681"/>
            <a:ext cx="37307520" cy="235204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83680" y="6217920"/>
            <a:ext cx="3072384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18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54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52742905" y="703582"/>
            <a:ext cx="47404018" cy="14978379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530843" y="703582"/>
            <a:ext cx="141480542" cy="14978379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58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3291840" y="2951482"/>
            <a:ext cx="37307522" cy="32664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583680" y="6217920"/>
            <a:ext cx="30723840" cy="475488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156751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313502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4702531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627004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10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394156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3992343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467101" y="7051040"/>
            <a:ext cx="37307523" cy="2179322"/>
          </a:xfrm>
          <a:prstGeom prst="rect">
            <a:avLst/>
          </a:prstGeom>
        </p:spPr>
        <p:txBody>
          <a:bodyPr anchor="t"/>
          <a:lstStyle>
            <a:lvl1pPr algn="l">
              <a:defRPr sz="13700" b="1" cap="all"/>
            </a:lvl1pPr>
          </a:lstStyle>
          <a:p>
            <a:pPr lvl="0">
              <a:defRPr sz="1800" b="0" cap="none"/>
            </a:pPr>
            <a:r>
              <a:rPr sz="13700" b="1" cap="all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3467101" y="4650742"/>
            <a:ext cx="37307523" cy="24003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1pPr>
            <a:lvl2pPr marL="0" indent="156751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2pPr>
            <a:lvl3pPr marL="0" indent="313502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3pPr>
            <a:lvl4pPr marL="0" indent="4702531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4pPr>
            <a:lvl5pPr marL="0" indent="6270040">
              <a:spcBef>
                <a:spcPts val="1600"/>
              </a:spcBef>
              <a:buSzTx/>
              <a:buFontTx/>
              <a:buNone/>
              <a:defRPr sz="69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9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9411644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373194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2194560" y="410897"/>
            <a:ext cx="39502079" cy="1885848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2194560" y="2296744"/>
            <a:ext cx="19392902" cy="11830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900"/>
              </a:spcBef>
              <a:buSzTx/>
              <a:buFontTx/>
              <a:buNone/>
              <a:defRPr sz="8200" b="1"/>
            </a:lvl1pPr>
            <a:lvl2pPr marL="0" indent="1567510">
              <a:spcBef>
                <a:spcPts val="1900"/>
              </a:spcBef>
              <a:buSzTx/>
              <a:buFontTx/>
              <a:buNone/>
              <a:defRPr sz="8200" b="1"/>
            </a:lvl2pPr>
            <a:lvl3pPr marL="0" indent="3135020">
              <a:spcBef>
                <a:spcPts val="1900"/>
              </a:spcBef>
              <a:buSzTx/>
              <a:buFontTx/>
              <a:buNone/>
              <a:defRPr sz="8200" b="1"/>
            </a:lvl3pPr>
            <a:lvl4pPr marL="0" indent="4702531">
              <a:spcBef>
                <a:spcPts val="1900"/>
              </a:spcBef>
              <a:buSzTx/>
              <a:buFontTx/>
              <a:buNone/>
              <a:defRPr sz="8200" b="1"/>
            </a:lvl4pPr>
            <a:lvl5pPr marL="0" indent="6270040">
              <a:spcBef>
                <a:spcPts val="1900"/>
              </a:spcBef>
              <a:buSzTx/>
              <a:buFontTx/>
              <a:buNone/>
              <a:defRPr sz="8200" b="1"/>
            </a:lvl5pPr>
          </a:lstStyle>
          <a:p>
            <a:pPr lvl="0">
              <a:defRPr sz="1800" b="0"/>
            </a:pPr>
            <a:r>
              <a:rPr sz="8200" b="1"/>
              <a:t>Body Level One</a:t>
            </a:r>
          </a:p>
          <a:p>
            <a:pPr lvl="1">
              <a:defRPr sz="1800" b="0"/>
            </a:pPr>
            <a:r>
              <a:rPr sz="8200" b="1"/>
              <a:t>Body Level Two</a:t>
            </a:r>
          </a:p>
          <a:p>
            <a:pPr lvl="2">
              <a:defRPr sz="1800" b="0"/>
            </a:pPr>
            <a:r>
              <a:rPr sz="8200" b="1"/>
              <a:t>Body Level Three</a:t>
            </a:r>
          </a:p>
          <a:p>
            <a:pPr lvl="3">
              <a:defRPr sz="1800" b="0"/>
            </a:pPr>
            <a:r>
              <a:rPr sz="8200" b="1"/>
              <a:t>Body Level Four</a:t>
            </a:r>
          </a:p>
          <a:p>
            <a:pPr lvl="4">
              <a:defRPr sz="1800" b="0"/>
            </a:pPr>
            <a:r>
              <a:rPr sz="8200" b="1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854154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2194560" y="147321"/>
            <a:ext cx="39502079" cy="2413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66795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77952"/>
      </p:ext>
    </p:extLst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194562" y="0"/>
            <a:ext cx="14439903" cy="2296160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17160239" y="436880"/>
            <a:ext cx="24536401" cy="105359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473746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456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8602981" y="4937759"/>
            <a:ext cx="26334723" cy="3649982"/>
          </a:xfrm>
          <a:prstGeom prst="rect">
            <a:avLst/>
          </a:prstGeom>
        </p:spPr>
        <p:txBody>
          <a:bodyPr anchor="b"/>
          <a:lstStyle>
            <a:lvl1pPr algn="l">
              <a:defRPr sz="6900" b="1"/>
            </a:lvl1pPr>
          </a:lstStyle>
          <a:p>
            <a:pPr lvl="0">
              <a:defRPr sz="1800" b="0"/>
            </a:pPr>
            <a:r>
              <a:rPr sz="6900" b="1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8602981" y="8587740"/>
            <a:ext cx="26334723" cy="23850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100"/>
              </a:spcBef>
              <a:buSzTx/>
              <a:buFontTx/>
              <a:buNone/>
              <a:defRPr sz="4800"/>
            </a:lvl1pPr>
            <a:lvl2pPr marL="0" indent="1567510">
              <a:spcBef>
                <a:spcPts val="1100"/>
              </a:spcBef>
              <a:buSzTx/>
              <a:buFontTx/>
              <a:buNone/>
              <a:defRPr sz="4800"/>
            </a:lvl2pPr>
            <a:lvl3pPr marL="0" indent="3135020">
              <a:spcBef>
                <a:spcPts val="1100"/>
              </a:spcBef>
              <a:buSzTx/>
              <a:buFontTx/>
              <a:buNone/>
              <a:defRPr sz="4800"/>
            </a:lvl3pPr>
            <a:lvl4pPr marL="0" indent="4702531">
              <a:spcBef>
                <a:spcPts val="1100"/>
              </a:spcBef>
              <a:buSzTx/>
              <a:buFontTx/>
              <a:buNone/>
              <a:defRPr sz="4800"/>
            </a:lvl4pPr>
            <a:lvl5pPr marL="0" indent="6270040">
              <a:spcBef>
                <a:spcPts val="1100"/>
              </a:spcBef>
              <a:buSzTx/>
              <a:buFontTx/>
              <a:buNone/>
              <a:defRPr sz="4800"/>
            </a:lvl5pPr>
          </a:lstStyle>
          <a:p>
            <a:pPr lvl="0">
              <a:defRPr sz="1800"/>
            </a:pPr>
            <a:r>
              <a:rPr sz="4800"/>
              <a:t>Body Level One</a:t>
            </a:r>
          </a:p>
          <a:p>
            <a:pPr lvl="1">
              <a:defRPr sz="1800"/>
            </a:pPr>
            <a:r>
              <a:rPr sz="4800"/>
              <a:t>Body Level Two</a:t>
            </a:r>
          </a:p>
          <a:p>
            <a:pPr lvl="2">
              <a:defRPr sz="1800"/>
            </a:pPr>
            <a:r>
              <a:rPr sz="4800"/>
              <a:t>Body Level Three</a:t>
            </a:r>
          </a:p>
          <a:p>
            <a:pPr lvl="3">
              <a:defRPr sz="1800"/>
            </a:pPr>
            <a:r>
              <a:rPr sz="4800"/>
              <a:t>Body Level Four</a:t>
            </a:r>
          </a:p>
          <a:p>
            <a:pPr lvl="4">
              <a:defRPr sz="1800"/>
            </a:pPr>
            <a:r>
              <a:rPr sz="4800"/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728914"/>
      </p:ext>
    </p:extLst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063205"/>
      </p:ext>
    </p:extLst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794638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3408681"/>
            <a:ext cx="37307520" cy="2352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6217920"/>
            <a:ext cx="30723840" cy="28041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4560" y="10170161"/>
            <a:ext cx="10241280" cy="584200"/>
          </a:xfrm>
          <a:prstGeom prst="rect">
            <a:avLst/>
          </a:prstGeom>
        </p:spPr>
        <p:txBody>
          <a:bodyPr/>
          <a:lstStyle/>
          <a:p>
            <a:fld id="{EEC90541-B710-B840-82A0-47E51327B8FD}" type="datetimeFigureOut">
              <a:rPr lang="en-US" kern="0" smtClean="0">
                <a:solidFill>
                  <a:sysClr val="windowText" lastClr="000000"/>
                </a:solidFill>
                <a:latin typeface="Calibri"/>
                <a:sym typeface="Calibri"/>
              </a:rPr>
              <a:pPr/>
              <a:t>3/19/16</a:t>
            </a:fld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6160" y="10170161"/>
            <a:ext cx="13898880" cy="584200"/>
          </a:xfrm>
          <a:prstGeom prst="rect">
            <a:avLst/>
          </a:prstGeom>
        </p:spPr>
        <p:txBody>
          <a:bodyPr/>
          <a:lstStyle/>
          <a:p>
            <a:endParaRPr lang="en-US" kern="0">
              <a:solidFill>
                <a:sysClr val="windowText" lastClr="000000"/>
              </a:solidFill>
              <a:latin typeface="Calibri"/>
              <a:sym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0DB7B-C619-1444-BF14-7B78479285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4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7102" y="7051041"/>
            <a:ext cx="37307520" cy="217932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467102" y="4650742"/>
            <a:ext cx="37307520" cy="24002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530842" y="4097022"/>
            <a:ext cx="94442280" cy="11584939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05704642" y="4097022"/>
            <a:ext cx="94442280" cy="11584939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102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0" y="439421"/>
            <a:ext cx="3950208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94560" y="2456181"/>
            <a:ext cx="19392902" cy="1023619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194560" y="3479800"/>
            <a:ext cx="19392902" cy="6322061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22296122" y="2456181"/>
            <a:ext cx="19400520" cy="1023619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22296122" y="3479800"/>
            <a:ext cx="19400520" cy="6322061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04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75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94563" y="436880"/>
            <a:ext cx="14439902" cy="185928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160240" y="436881"/>
            <a:ext cx="24536400" cy="9364981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94563" y="2296161"/>
            <a:ext cx="14439902" cy="7505701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431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02982" y="7680960"/>
            <a:ext cx="26334720" cy="906781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8602982" y="980440"/>
            <a:ext cx="26334720" cy="658368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02982" y="8587741"/>
            <a:ext cx="26334720" cy="1287779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0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194560" y="439421"/>
            <a:ext cx="39502080" cy="18288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94560" y="2560321"/>
            <a:ext cx="39502080" cy="7241541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194560" y="10170161"/>
            <a:ext cx="102412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1B42B-8758-3242-BCAF-7CBBAFD8CA6C}" type="datetimeFigureOut">
              <a:t>3/19/16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4996160" y="10170161"/>
            <a:ext cx="138988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31455360" y="10170161"/>
            <a:ext cx="10241280" cy="5842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4322-93E8-F743-A81E-B20DD2E74AFE}" type="slidenum"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44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194560" y="147320"/>
            <a:ext cx="39502079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50" tIns="156750" rIns="156750" bIns="156750" anchor="ctr">
            <a:normAutofit/>
          </a:bodyPr>
          <a:lstStyle/>
          <a:p>
            <a:pPr lvl="0">
              <a:defRPr sz="1800"/>
            </a:pPr>
            <a:r>
              <a:rPr sz="151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94560" y="2560321"/>
            <a:ext cx="39502079" cy="841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6750" tIns="156750" rIns="156750" bIns="156750">
            <a:normAutofit/>
          </a:bodyPr>
          <a:lstStyle/>
          <a:p>
            <a:pPr lvl="0">
              <a:defRPr sz="1800"/>
            </a:pPr>
            <a:r>
              <a:rPr sz="11000"/>
              <a:t>Body Level One</a:t>
            </a:r>
          </a:p>
          <a:p>
            <a:pPr lvl="1">
              <a:defRPr sz="1800"/>
            </a:pPr>
            <a:r>
              <a:rPr sz="11000"/>
              <a:t>Body Level Two</a:t>
            </a:r>
          </a:p>
          <a:p>
            <a:pPr lvl="2">
              <a:defRPr sz="1800"/>
            </a:pPr>
            <a:r>
              <a:rPr sz="11000"/>
              <a:t>Body Level Three</a:t>
            </a:r>
          </a:p>
          <a:p>
            <a:pPr lvl="3">
              <a:defRPr sz="1800"/>
            </a:pPr>
            <a:r>
              <a:rPr sz="11000"/>
              <a:t>Body Level Four</a:t>
            </a:r>
          </a:p>
          <a:p>
            <a:pPr lvl="4">
              <a:defRPr sz="1800"/>
            </a:pPr>
            <a:r>
              <a:rPr sz="110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31455360" y="10007059"/>
            <a:ext cx="10241281" cy="910403"/>
          </a:xfrm>
          <a:prstGeom prst="rect">
            <a:avLst/>
          </a:prstGeom>
          <a:ln w="12700">
            <a:miter lim="400000"/>
          </a:ln>
        </p:spPr>
        <p:txBody>
          <a:bodyPr lIns="156750" tIns="156750" rIns="156750" bIns="156750" anchor="ctr">
            <a:spAutoFit/>
          </a:bodyPr>
          <a:lstStyle>
            <a:lvl1pPr algn="r">
              <a:defRPr sz="41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 kern="0">
                <a:latin typeface="Calibri"/>
                <a:sym typeface="Calibri"/>
              </a:rPr>
              <a:pPr/>
              <a:t>‹#›</a:t>
            </a:fld>
            <a:endParaRPr kern="0">
              <a:latin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06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p14="http://schemas.microsoft.com/office/powerpoint/2010/main" spd="med"/>
  <p:txStyles>
    <p:titleStyle>
      <a:lvl1pPr algn="ctr" defTabSz="1567510">
        <a:defRPr sz="15100">
          <a:latin typeface="Calibri"/>
          <a:ea typeface="Calibri"/>
          <a:cs typeface="Calibri"/>
          <a:sym typeface="Calibri"/>
        </a:defRPr>
      </a:lvl1pPr>
      <a:lvl2pPr algn="ctr" defTabSz="1567510">
        <a:defRPr sz="15100">
          <a:latin typeface="Calibri"/>
          <a:ea typeface="Calibri"/>
          <a:cs typeface="Calibri"/>
          <a:sym typeface="Calibri"/>
        </a:defRPr>
      </a:lvl2pPr>
      <a:lvl3pPr algn="ctr" defTabSz="1567510">
        <a:defRPr sz="15100">
          <a:latin typeface="Calibri"/>
          <a:ea typeface="Calibri"/>
          <a:cs typeface="Calibri"/>
          <a:sym typeface="Calibri"/>
        </a:defRPr>
      </a:lvl3pPr>
      <a:lvl4pPr algn="ctr" defTabSz="1567510">
        <a:defRPr sz="15100">
          <a:latin typeface="Calibri"/>
          <a:ea typeface="Calibri"/>
          <a:cs typeface="Calibri"/>
          <a:sym typeface="Calibri"/>
        </a:defRPr>
      </a:lvl4pPr>
      <a:lvl5pPr algn="ctr" defTabSz="1567510">
        <a:defRPr sz="15100">
          <a:latin typeface="Calibri"/>
          <a:ea typeface="Calibri"/>
          <a:cs typeface="Calibri"/>
          <a:sym typeface="Calibri"/>
        </a:defRPr>
      </a:lvl5pPr>
      <a:lvl6pPr algn="ctr" defTabSz="1567510">
        <a:defRPr sz="15100">
          <a:latin typeface="Calibri"/>
          <a:ea typeface="Calibri"/>
          <a:cs typeface="Calibri"/>
          <a:sym typeface="Calibri"/>
        </a:defRPr>
      </a:lvl6pPr>
      <a:lvl7pPr algn="ctr" defTabSz="1567510">
        <a:defRPr sz="15100">
          <a:latin typeface="Calibri"/>
          <a:ea typeface="Calibri"/>
          <a:cs typeface="Calibri"/>
          <a:sym typeface="Calibri"/>
        </a:defRPr>
      </a:lvl7pPr>
      <a:lvl8pPr algn="ctr" defTabSz="1567510">
        <a:defRPr sz="15100">
          <a:latin typeface="Calibri"/>
          <a:ea typeface="Calibri"/>
          <a:cs typeface="Calibri"/>
          <a:sym typeface="Calibri"/>
        </a:defRPr>
      </a:lvl8pPr>
      <a:lvl9pPr algn="ctr" defTabSz="1567510">
        <a:defRPr sz="15100">
          <a:latin typeface="Calibri"/>
          <a:ea typeface="Calibri"/>
          <a:cs typeface="Calibri"/>
          <a:sym typeface="Calibri"/>
        </a:defRPr>
      </a:lvl9pPr>
    </p:titleStyle>
    <p:bodyStyle>
      <a:lvl1pPr marL="1175632" indent="-1175632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1pPr>
      <a:lvl2pPr marL="2690076" indent="-1122566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2pPr>
      <a:lvl3pPr marL="4186399" indent="-1051378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3pPr>
      <a:lvl4pPr marL="5951995" indent="-1249464" defTabSz="1567510">
        <a:spcBef>
          <a:spcPts val="2600"/>
        </a:spcBef>
        <a:buSzPct val="100000"/>
        <a:buFont typeface="Arial"/>
        <a:buChar char="–"/>
        <a:defRPr sz="11000">
          <a:latin typeface="Calibri"/>
          <a:ea typeface="Calibri"/>
          <a:cs typeface="Calibri"/>
          <a:sym typeface="Calibri"/>
        </a:defRPr>
      </a:lvl4pPr>
      <a:lvl5pPr marL="7519505" indent="-1249464" defTabSz="1567510">
        <a:spcBef>
          <a:spcPts val="2600"/>
        </a:spcBef>
        <a:buSzPct val="100000"/>
        <a:buFont typeface="Arial"/>
        <a:buChar char="»"/>
        <a:defRPr sz="11000">
          <a:latin typeface="Calibri"/>
          <a:ea typeface="Calibri"/>
          <a:cs typeface="Calibri"/>
          <a:sym typeface="Calibri"/>
        </a:defRPr>
      </a:lvl5pPr>
      <a:lvl6pPr marL="908701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6pPr>
      <a:lvl7pPr marL="1065452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7pPr>
      <a:lvl8pPr marL="12222036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8pPr>
      <a:lvl9pPr marL="13789545" indent="-1249464" defTabSz="1567510">
        <a:spcBef>
          <a:spcPts val="2600"/>
        </a:spcBef>
        <a:buSzPct val="100000"/>
        <a:buFont typeface="Arial"/>
        <a:buChar char="•"/>
        <a:defRPr sz="11000">
          <a:latin typeface="Calibri"/>
          <a:ea typeface="Calibri"/>
          <a:cs typeface="Calibri"/>
          <a:sym typeface="Calibri"/>
        </a:defRPr>
      </a:lvl9pPr>
    </p:bodyStyle>
    <p:otherStyle>
      <a:lvl1pPr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156751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313502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470253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627004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783755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9405060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1097257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12540081" algn="r" defTabSz="1567510">
        <a:defRPr sz="41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abnews.com/featured/news/893016" TargetMode="External"/><Relationship Id="rId4" Type="http://schemas.openxmlformats.org/officeDocument/2006/relationships/hyperlink" Target="http://www.arabnews.com/motoring/news/881881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0.tif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5015785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64479" r="5325" b="618"/>
          <a:stretch/>
        </p:blipFill>
        <p:spPr>
          <a:xfrm>
            <a:off x="0" y="0"/>
            <a:ext cx="43891200" cy="1097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000" y="2748351"/>
            <a:ext cx="17713968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 smtClean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Twitter </a:t>
            </a:r>
            <a:r>
              <a:rPr lang="en-US" sz="2000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|</a:t>
            </a:r>
            <a:r>
              <a:rPr lang="en-US" sz="20000" dirty="0" smtClean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Traffic</a:t>
            </a:r>
            <a:endParaRPr kumimoji="0" lang="en-US" sz="20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76248" y="7446294"/>
            <a:ext cx="17713968" cy="2000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Dennis Harvey &amp; Brandon Peterson</a:t>
            </a:r>
          </a:p>
          <a:p>
            <a:pPr marL="0" marR="0" indent="0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MIT DUSP | Big Data, Visualization, and Society</a:t>
            </a:r>
            <a:endParaRPr kumimoji="0" lang="en-US" sz="6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16408" y="5583378"/>
            <a:ext cx="28371152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Does</a:t>
            </a:r>
            <a:r>
              <a:rPr kumimoji="0" lang="en-US" sz="1000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Twitter usage predict traffic in Riyadh?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845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85850" y="835912"/>
            <a:ext cx="255402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RIYADH, CONGESTION, AND THE TWITTER LINK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5594" y="2822104"/>
            <a:ext cx="26348986" cy="1754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To what extent is Twitter an indicator of traffic congestion in Riyadh? </a:t>
            </a:r>
          </a:p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How does congestion change throughout the day for Riyadh’s road typologies?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6" name="Picture 15" descr="Tex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580" y="12328"/>
            <a:ext cx="16438652" cy="10972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5850" y="4550296"/>
            <a:ext cx="5976664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dirty="0">
                <a:latin typeface="Arial"/>
                <a:ea typeface="Calibri"/>
                <a:cs typeface="Arial"/>
                <a:sym typeface="Calibri"/>
              </a:rPr>
              <a:t>6</a:t>
            </a:r>
            <a:r>
              <a:rPr kumimoji="0" lang="en-US" sz="2000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Calibri"/>
                <a:cs typeface="Arial"/>
                <a:sym typeface="Calibri"/>
              </a:rPr>
              <a:t>9%</a:t>
            </a:r>
            <a:endParaRPr kumimoji="0" lang="en-US" sz="2000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3280" y="6928305"/>
            <a:ext cx="5976664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Calibri"/>
                <a:cs typeface="Arial"/>
                <a:sym typeface="Calibri"/>
              </a:rPr>
              <a:t>24hr</a:t>
            </a:r>
            <a:endParaRPr kumimoji="0" lang="en-US" sz="2000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67936" y="6385923"/>
            <a:ext cx="1735392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o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f drivers in Riyadh use their phones on the road.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67936" y="8656497"/>
            <a:ext cx="17857984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j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ail time when caught using cell phones while driving.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7336" y="10094912"/>
            <a:ext cx="2498677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atinLnBrk="1" hangingPunct="0"/>
            <a:r>
              <a:rPr kumimoji="0" lang="en-US" sz="4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Sources: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3"/>
              </a:rPr>
              <a:t>http://www.arabnews.com/featured/news/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3"/>
              </a:rPr>
              <a:t>893016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, </a:t>
            </a:r>
            <a:r>
              <a:rPr lang="en-US" sz="4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http://www.arabnews.com/motoring/news/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881881</a:t>
            </a:r>
            <a:r>
              <a:rPr lang="en-US" sz="4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6095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85850" y="835912"/>
            <a:ext cx="204277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DATA: NETWORKS, TWEETS, ROUTING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pic>
        <p:nvPicPr>
          <p:cNvPr id="5" name="Picture 4" descr="Twitt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5"/>
          <a:stretch/>
        </p:blipFill>
        <p:spPr>
          <a:xfrm>
            <a:off x="17913152" y="5198368"/>
            <a:ext cx="6502400" cy="5774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84560" y="7455586"/>
            <a:ext cx="158417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8" name="Picture 7" descr="StreetIcon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72" y="4896160"/>
            <a:ext cx="5690616" cy="57028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498328" y="7455586"/>
            <a:ext cx="158417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endParaRPr kumimoji="0" lang="en-US" sz="10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0" name="Picture 9" descr="Screen Shot 2016-03-16 at 7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096" y="6300496"/>
            <a:ext cx="4248472" cy="42587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5850" y="29661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Riyadh Road Networks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</a:t>
            </a:r>
            <a:r>
              <a:rPr lang="en-US" sz="6000" dirty="0" err="1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Shapefile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+ database)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483064" y="31185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 startAt="2"/>
              <a:tabLst/>
            </a:pPr>
            <a:r>
              <a:rPr lang="en-US" sz="6000" dirty="0" err="1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Geolocated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Tweets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(Scraped from Riyadh)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84440" y="3118520"/>
            <a:ext cx="9433048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 startAt="3"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Riyadh Routing Results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    (Congestion on edges)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2647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85850" y="835912"/>
            <a:ext cx="158911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TWITTER DATA &amp; CONGESTION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pic>
        <p:nvPicPr>
          <p:cNvPr id="5" name="Picture 4" descr="Stree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" r="10229" b="7790"/>
          <a:stretch/>
        </p:blipFill>
        <p:spPr>
          <a:xfrm>
            <a:off x="7255968" y="2082406"/>
            <a:ext cx="36508056" cy="88903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85850" y="3000965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1. Map the tweets.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85850" y="4478288"/>
            <a:ext cx="8687296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2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Assign tweets to road network </a:t>
            </a: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basedon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buffer.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7018" y="6944560"/>
            <a:ext cx="9059270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3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Modify edge thickness based on congestion, and color based on tweets.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85160" y="1895882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zidenz-Grotesk BQ Regular"/>
                <a:ea typeface="Calibri"/>
                <a:cs typeface="Akzidenz-Grotesk BQ Regular"/>
                <a:sym typeface="Calibri"/>
              </a:rPr>
              <a:t>1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226520" y="1886000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kzidenz-Grotesk BQ Regular"/>
                <a:ea typeface="Calibri"/>
                <a:cs typeface="Akzidenz-Grotesk BQ Regular"/>
                <a:sym typeface="Calibri"/>
              </a:rPr>
              <a:t>2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39888" y="2048282"/>
            <a:ext cx="792088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kzidenz-Grotesk BQ Regular"/>
                <a:ea typeface="Calibri"/>
                <a:cs typeface="Akzidenz-Grotesk BQ Regular"/>
                <a:sym typeface="Calibri"/>
              </a:rPr>
              <a:t>3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zidenz-Grotesk BQ Regular"/>
              <a:ea typeface="Calibri"/>
              <a:cs typeface="Akzidenz-Grotesk BQ Regular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588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085850" y="835912"/>
            <a:ext cx="181954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ROAD TYPOLOGIES &amp; CONGESTION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8056" y="2157604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1. Freeways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052892" y="2173876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2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Major arterials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64519" y="6422504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3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Minor arterials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12852" y="6414391"/>
            <a:ext cx="8136904" cy="1046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. 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Collectors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pic>
        <p:nvPicPr>
          <p:cNvPr id="12" name="Picture 11" descr="Collector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739" y="7507599"/>
            <a:ext cx="5052661" cy="3209737"/>
          </a:xfrm>
          <a:prstGeom prst="rect">
            <a:avLst/>
          </a:prstGeom>
        </p:spPr>
      </p:pic>
      <p:pic>
        <p:nvPicPr>
          <p:cNvPr id="13" name="Picture 12" descr="Freeways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93" y="3237724"/>
            <a:ext cx="5058011" cy="3212412"/>
          </a:xfrm>
          <a:prstGeom prst="rect">
            <a:avLst/>
          </a:prstGeom>
        </p:spPr>
      </p:pic>
      <p:pic>
        <p:nvPicPr>
          <p:cNvPr id="34" name="Picture 33" descr="MajorArterials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365" y="3257940"/>
            <a:ext cx="5066035" cy="3217761"/>
          </a:xfrm>
          <a:prstGeom prst="rect">
            <a:avLst/>
          </a:prstGeom>
        </p:spPr>
      </p:pic>
      <p:pic>
        <p:nvPicPr>
          <p:cNvPr id="35" name="Picture 34" descr="MinorArterials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76" y="7519873"/>
            <a:ext cx="5055336" cy="3193688"/>
          </a:xfrm>
          <a:prstGeom prst="rect">
            <a:avLst/>
          </a:prstGeom>
        </p:spPr>
      </p:pic>
      <p:pic>
        <p:nvPicPr>
          <p:cNvPr id="37" name="Picture 36" descr="Diagram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488" y="1699592"/>
            <a:ext cx="22968520" cy="91874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88500" y="4118248"/>
            <a:ext cx="5103372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THE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FOUR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TYPES</a:t>
            </a:r>
            <a:endParaRPr kumimoji="0" lang="en-US" sz="6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OF STREET</a:t>
            </a:r>
          </a:p>
          <a:p>
            <a:pPr marL="0" marR="0" indent="0" algn="ctr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TYPOLOGY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441544" y="831968"/>
            <a:ext cx="2196244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Top: Tweets</a:t>
            </a:r>
            <a:r>
              <a:rPr lang="en-US" sz="54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v. Total Congestion | Bottom: Congestion by Typology </a:t>
            </a:r>
            <a:endParaRPr kumimoji="0" lang="en-US" sz="5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5434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5850" y="5600700"/>
            <a:ext cx="6600825" cy="2943225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latinLnBrk="1" hangingPunct="0"/>
            <a:endParaRPr lang="en-US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9344" y="2462064"/>
            <a:ext cx="12889432" cy="5632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Python, </a:t>
            </a: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Twython</a:t>
            </a:r>
            <a:endParaRPr kumimoji="0" lang="en-US" sz="6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Rhino, Grasshopper (studies)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D3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ArcGIS (studies)</a:t>
            </a: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600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Mapbox</a:t>
            </a:r>
            <a:endParaRPr kumimoji="0" lang="en-US" sz="6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L="1143000" marR="0" indent="-114300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HTML Editor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5850" y="835912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TOOLS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16808" y="2462064"/>
            <a:ext cx="14905656" cy="74789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3.31: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Finish reviewing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data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,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begin GIS,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and</a:t>
            </a:r>
            <a:endParaRPr kumimoji="0" lang="en-US" sz="600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latinLnBrk="1" hangingPunct="0"/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	  test </a:t>
            </a: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visuals with 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Grasshopper.</a:t>
            </a:r>
            <a:endParaRPr kumimoji="0" lang="en-US" sz="600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4.07: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Begin D3 coding and mapping.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latinLnBrk="1" hangingPunct="0"/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4.14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: </a:t>
            </a:r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D3 coding continued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.</a:t>
            </a:r>
            <a:endParaRPr lang="en-US" sz="6000" dirty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latinLnBrk="1" hangingPunct="0"/>
            <a:r>
              <a:rPr lang="en-US" sz="6000" dirty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4.21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: Begin Python visualizations.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4.28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: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Python visualizations continued.</a:t>
            </a:r>
            <a:endParaRPr kumimoji="0" lang="en-US" sz="600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6000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5.05:</a:t>
            </a:r>
            <a:r>
              <a:rPr lang="en-US" sz="600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 Complete final visualizations.</a:t>
            </a:r>
            <a:endParaRPr lang="en-US" sz="6000" baseline="0" dirty="0" smtClean="0">
              <a:solidFill>
                <a:srgbClr val="000000"/>
              </a:solidFill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5.12: Final </a:t>
            </a:r>
            <a:r>
              <a:rPr kumimoji="0" lang="en-US" sz="60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Presentation.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63314" y="835912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TIMELINE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38688" y="2452333"/>
            <a:ext cx="12152512" cy="77251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Dennis</a:t>
            </a: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Harvey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Grasshopper studies + visuals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Python visualizations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D3 coding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Brandon Peterson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</a:t>
            </a: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 Twitter </a:t>
            </a: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data + GIS mapping</a:t>
            </a:r>
            <a:endParaRPr kumimoji="0" lang="en-US" sz="620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aseline="0" dirty="0" smtClean="0">
                <a:solidFill>
                  <a:srgbClr val="000000"/>
                </a:solidFill>
                <a:latin typeface="Arial"/>
                <a:ea typeface="Calibri"/>
                <a:cs typeface="Arial"/>
                <a:sym typeface="Calibri"/>
              </a:rPr>
              <a:t>+ Python visualizations</a:t>
            </a:r>
          </a:p>
          <a:p>
            <a:pPr marR="0" algn="l" defTabSz="156751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620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Calibri"/>
                <a:cs typeface="Arial"/>
                <a:sym typeface="Calibri"/>
              </a:rPr>
              <a:t>+ D3 coding</a:t>
            </a:r>
            <a:endParaRPr kumimoji="0" lang="en-US" sz="62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Calibri"/>
              <a:cs typeface="Arial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85194" y="826181"/>
            <a:ext cx="102971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kern="0" dirty="0" smtClean="0">
                <a:latin typeface="Arial"/>
                <a:cs typeface="Arial"/>
                <a:sym typeface="Calibri"/>
              </a:rPr>
              <a:t>| GROUP</a:t>
            </a:r>
            <a:endParaRPr lang="en-US" sz="7500" kern="0" dirty="0">
              <a:latin typeface="Arial"/>
              <a:cs typeface="Arial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54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56751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2952</TotalTime>
  <Words>283</Words>
  <Application>Microsoft Macintosh PowerPoint</Application>
  <PresentationFormat>Custom</PresentationFormat>
  <Paragraphs>64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Tema de Office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DRAFT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Rosario Espinosa</dc:creator>
  <cp:lastModifiedBy>Brandon Peterson</cp:lastModifiedBy>
  <cp:revision>146</cp:revision>
  <dcterms:created xsi:type="dcterms:W3CDTF">2015-03-12T14:16:23Z</dcterms:created>
  <dcterms:modified xsi:type="dcterms:W3CDTF">2016-03-20T02:16:01Z</dcterms:modified>
</cp:coreProperties>
</file>